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Jeju Hallasan" panose="020B0600000101010101" charset="-127"/>
      <p:regular r:id="rId15"/>
    </p:embeddedFont>
    <p:embeddedFont>
      <p:font typeface="Nanum Gothic Bold" panose="020B0600000101010101" charset="-127"/>
      <p:regular r:id="rId16"/>
    </p:embeddedFont>
    <p:embeddedFont>
      <p:font typeface="윤고딕 Bold" panose="020B0600000101010101" charset="-127"/>
      <p:regular r:id="rId17"/>
    </p:embeddedFont>
    <p:embeddedFont>
      <p:font typeface="윤고딕 Semi-Bold" panose="020B0600000101010101" charset="-127"/>
      <p:regular r:id="rId18"/>
    </p:embeddedFont>
    <p:embeddedFont>
      <p:font typeface="Inter Bold" panose="020B060000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 저희는 &lt;빵빵아~&gt; 의 신현서, 채수빈, 김석진, 남규리 입니다. (꾸벅인사 - 박수) 15초 이름은 각자 본인이 말하기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생각한 아이디어는 2가지입니다.</a:t>
            </a:r>
          </a:p>
          <a:p>
            <a:r>
              <a:rPr lang="en-US"/>
              <a:t>하나는 외래식물 제거에 관해 개요, 필요 기능, 기대 효과,</a:t>
            </a:r>
          </a:p>
          <a:p>
            <a:r>
              <a:rPr lang="en-US"/>
              <a:t>다른 하나는 보도블럭 제거에 관해 개요, 핵심 기능, 기대 효과에 대해 발표하겠습니다.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혹시 이 3가지 사진의 공통점을 아시겠습니까?</a:t>
            </a:r>
          </a:p>
          <a:p>
            <a:r>
              <a:rPr lang="en-US"/>
              <a:t>눈치가 빠르시다면 아셨겠지만 모두 외래종으로써 생태계를 교란시킨다는 것입니다.</a:t>
            </a:r>
          </a:p>
          <a:p>
            <a:r>
              <a:rPr lang="en-US"/>
              <a:t>주변의 풀을 뿌리채 먹어 토양을 황폐화시키는 뉴트리아,</a:t>
            </a:r>
          </a:p>
          <a:p>
            <a:r>
              <a:rPr lang="en-US"/>
              <a:t>치어와 먹이 경쟁을 하는 큰입배스,</a:t>
            </a:r>
          </a:p>
          <a:p>
            <a:r>
              <a:rPr lang="en-US"/>
              <a:t>알레르기와 주변 식물에 햇빛을 차단하는 단풍잎돼지풀 입니다.</a:t>
            </a:r>
          </a:p>
          <a:p>
            <a:r>
              <a:rPr lang="en-US"/>
              <a:t>저희는 여기서 외래식물에 좀 더 집중해보겠습니다.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페이지에서 볼 것은 외래종 피해사례입니다.</a:t>
            </a:r>
          </a:p>
          <a:p>
            <a:r>
              <a:rPr lang="en-US"/>
              <a:t>정말 많은 피해 사례가 있지만 구체적인 사례보다는 ppt 중간에 있는 글을 하나 읽어드리겠습니다.</a:t>
            </a:r>
          </a:p>
          <a:p>
            <a:r>
              <a:rPr lang="en-US"/>
              <a:t>"2023년 발행된 유엔이 지원하는 외래종에 관한 보고서에 따르면, 외래종이 동식물 멸종의 60%에 영향을 미치며,</a:t>
            </a:r>
          </a:p>
          <a:p>
            <a:r>
              <a:rPr lang="en-US"/>
              <a:t>전 세계적으로 3,500종 이상의 유해 외래종이 사회에 연간 4,230억 달러 이상의 비용을 유발하는 것으로 추정된다.</a:t>
            </a:r>
          </a:p>
          <a:p>
            <a:r>
              <a:rPr lang="en-US"/>
              <a:t>외래종의 침입은 세계 생물 다양성 손실의 5대 주요 원인 중 하나로, 세계화와 무역활동 증가에 따른 국가 간의</a:t>
            </a:r>
          </a:p>
          <a:p>
            <a:r>
              <a:rPr lang="en-US"/>
              <a:t>인적-물적 교류가 확대됨에 따라 증가하고 있다."</a:t>
            </a:r>
          </a:p>
          <a:p>
            <a:r>
              <a:rPr lang="en-US"/>
              <a:t>글에서 볼 수 있듯이 외래종에 대한 문제는 우리나라뿐만 아니라 전세계적으로 문제가 되고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우리나라도 외래종으로 골치가 아픈 곳이 있습니다. 대표적으로 국립공원으로 지정된 지리산, 속리산, 설악산, 북한산 등이 있습니다.</a:t>
            </a:r>
          </a:p>
          <a:p>
            <a:r>
              <a:rPr lang="en-US"/>
              <a:t>현재 국립공원에서 외래종을 제거하는 방식은 매일 혹은 매주 자원봉사자를 지원받아 자원봉사자들과 국립공원에서 근무하시는 공무원분들이 제거를 하십니다.</a:t>
            </a:r>
          </a:p>
          <a:p>
            <a:r>
              <a:rPr lang="en-US"/>
              <a:t>사진은 실제로 북한산에서 외래종인 단풍잎돼지풀과 환삼덩굴을 제거하는 사진입니다.</a:t>
            </a:r>
          </a:p>
          <a:p>
            <a:r>
              <a:rPr lang="en-US"/>
              <a:t>하지만 위와 같은 방식은 인력에 과도하게 의존하는 한계가 있다고 생각합니다.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저희는 이러한 실태를 확인하고 문제를 해결해보려고 합니다.</a:t>
            </a:r>
          </a:p>
          <a:p>
            <a:r>
              <a:rPr lang="en-US"/>
              <a:t>크게 해결할 문제는 외래식물 번식, 토종식물 멸종, 생태계 파괴, 노동력 소모입니다.</a:t>
            </a:r>
          </a:p>
          <a:p>
            <a:r>
              <a:rPr lang="en-US"/>
              <a:t>이러한 문제를 자동으로 외래식물을 제거하는 기계를 만들어 해결해보려고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기계가 목적을 달성하기 위해 필요하다고 생각하는 기능들을 몇가지 생각해봤습니다.</a:t>
            </a:r>
          </a:p>
          <a:p>
            <a:r>
              <a:rPr lang="en-US"/>
              <a:t>주요 기능은 외래 식물 판별, 산악지형 이동, 식물 제거 기능입니다.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기대 효과로는 외래식물 번식을 억제함으로써 토종식물과 생태계를 보존할 수 있고 노동력 감소의 효과가 있을 것으로 예상합니다.</a:t>
            </a:r>
          </a:p>
          <a:p>
            <a:r>
              <a:rPr lang="en-US"/>
              <a:t>이상으로 첫 번째 아이디어 소개를 마치고 바로 두 번째 아이디어에 대해 소개해드리겠습니다.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382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58298" y="1161244"/>
            <a:ext cx="1160091" cy="1201798"/>
          </a:xfrm>
          <a:custGeom>
            <a:avLst/>
            <a:gdLst/>
            <a:ahLst/>
            <a:cxnLst/>
            <a:rect l="l" t="t" r="r" b="b"/>
            <a:pathLst>
              <a:path w="1160091" h="1201798">
                <a:moveTo>
                  <a:pt x="0" y="0"/>
                </a:moveTo>
                <a:lnTo>
                  <a:pt x="1160090" y="0"/>
                </a:lnTo>
                <a:lnTo>
                  <a:pt x="1160090" y="1201798"/>
                </a:lnTo>
                <a:lnTo>
                  <a:pt x="0" y="1201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5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7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신현서 채수빈 김석진 남규리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123" y="4566299"/>
            <a:ext cx="952650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빵빵아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761681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센서 기술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19309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제어 시스템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73591" y="3714115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인공지능 및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머신러닝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343058"/>
            <a:ext cx="5465963" cy="90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핵심 기술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3985" y="8156010"/>
            <a:ext cx="7860029" cy="65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3728" spc="-24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보도블럭 잡초 제거 자동화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016349" y="7713064"/>
            <a:ext cx="593007" cy="613207"/>
            <a:chOff x="0" y="0"/>
            <a:chExt cx="156183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183" cy="161503"/>
            </a:xfrm>
            <a:custGeom>
              <a:avLst/>
              <a:gdLst/>
              <a:ahLst/>
              <a:cxnLst/>
              <a:rect l="l" t="t" r="r" b="b"/>
              <a:pathLst>
                <a:path w="156183" h="161503">
                  <a:moveTo>
                    <a:pt x="78091" y="0"/>
                  </a:moveTo>
                  <a:lnTo>
                    <a:pt x="78091" y="0"/>
                  </a:lnTo>
                  <a:cubicBezTo>
                    <a:pt x="98803" y="0"/>
                    <a:pt x="118665" y="8227"/>
                    <a:pt x="133310" y="22872"/>
                  </a:cubicBezTo>
                  <a:cubicBezTo>
                    <a:pt x="147955" y="37517"/>
                    <a:pt x="156183" y="57380"/>
                    <a:pt x="156183" y="78091"/>
                  </a:cubicBezTo>
                  <a:lnTo>
                    <a:pt x="156183" y="83412"/>
                  </a:lnTo>
                  <a:cubicBezTo>
                    <a:pt x="156183" y="104123"/>
                    <a:pt x="147955" y="123986"/>
                    <a:pt x="133310" y="138631"/>
                  </a:cubicBezTo>
                  <a:cubicBezTo>
                    <a:pt x="118665" y="153276"/>
                    <a:pt x="98803" y="161503"/>
                    <a:pt x="78091" y="161503"/>
                  </a:cubicBezTo>
                  <a:lnTo>
                    <a:pt x="78091" y="161503"/>
                  </a:lnTo>
                  <a:cubicBezTo>
                    <a:pt x="57380" y="161503"/>
                    <a:pt x="37517" y="153276"/>
                    <a:pt x="22872" y="138631"/>
                  </a:cubicBezTo>
                  <a:cubicBezTo>
                    <a:pt x="8227" y="123986"/>
                    <a:pt x="0" y="104123"/>
                    <a:pt x="0" y="83412"/>
                  </a:cubicBezTo>
                  <a:lnTo>
                    <a:pt x="0" y="78091"/>
                  </a:lnTo>
                  <a:cubicBezTo>
                    <a:pt x="0" y="57380"/>
                    <a:pt x="8227" y="37517"/>
                    <a:pt x="22872" y="22872"/>
                  </a:cubicBezTo>
                  <a:cubicBezTo>
                    <a:pt x="37517" y="8227"/>
                    <a:pt x="57380" y="0"/>
                    <a:pt x="78091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183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43237" y="7714651"/>
            <a:ext cx="678786" cy="613207"/>
            <a:chOff x="0" y="0"/>
            <a:chExt cx="178775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091031" y="903660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7" y="0"/>
                </a:lnTo>
                <a:lnTo>
                  <a:pt x="639547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273307" y="3901865"/>
            <a:ext cx="2997620" cy="2997620"/>
            <a:chOff x="0" y="0"/>
            <a:chExt cx="3996826" cy="399682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996826" cy="399682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3D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793476" y="781235"/>
              <a:ext cx="2409875" cy="2409875"/>
            </a:xfrm>
            <a:custGeom>
              <a:avLst/>
              <a:gdLst/>
              <a:ahLst/>
              <a:cxnLst/>
              <a:rect l="l" t="t" r="r" b="b"/>
              <a:pathLst>
                <a:path w="2409875" h="2409875">
                  <a:moveTo>
                    <a:pt x="0" y="0"/>
                  </a:moveTo>
                  <a:lnTo>
                    <a:pt x="2409875" y="0"/>
                  </a:lnTo>
                  <a:lnTo>
                    <a:pt x="2409875" y="2409875"/>
                  </a:lnTo>
                  <a:lnTo>
                    <a:pt x="0" y="240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0470" y="7714651"/>
            <a:ext cx="589539" cy="613207"/>
            <a:chOff x="0" y="0"/>
            <a:chExt cx="155269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269" cy="161503"/>
            </a:xfrm>
            <a:custGeom>
              <a:avLst/>
              <a:gdLst/>
              <a:ahLst/>
              <a:cxnLst/>
              <a:rect l="l" t="t" r="r" b="b"/>
              <a:pathLst>
                <a:path w="155269" h="161503">
                  <a:moveTo>
                    <a:pt x="77635" y="0"/>
                  </a:moveTo>
                  <a:lnTo>
                    <a:pt x="77635" y="0"/>
                  </a:lnTo>
                  <a:cubicBezTo>
                    <a:pt x="120511" y="0"/>
                    <a:pt x="155269" y="34758"/>
                    <a:pt x="155269" y="77635"/>
                  </a:cubicBezTo>
                  <a:lnTo>
                    <a:pt x="155269" y="83868"/>
                  </a:lnTo>
                  <a:cubicBezTo>
                    <a:pt x="155269" y="126745"/>
                    <a:pt x="120511" y="161503"/>
                    <a:pt x="77635" y="161503"/>
                  </a:cubicBezTo>
                  <a:lnTo>
                    <a:pt x="77635" y="161503"/>
                  </a:lnTo>
                  <a:cubicBezTo>
                    <a:pt x="34758" y="161503"/>
                    <a:pt x="0" y="126745"/>
                    <a:pt x="0" y="83868"/>
                  </a:cubicBezTo>
                  <a:lnTo>
                    <a:pt x="0" y="77635"/>
                  </a:lnTo>
                  <a:cubicBezTo>
                    <a:pt x="0" y="34758"/>
                    <a:pt x="34758" y="0"/>
                    <a:pt x="77635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55269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26740" y="3901865"/>
            <a:ext cx="2997620" cy="299762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3D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514354" y="3901865"/>
            <a:ext cx="2997620" cy="299762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3D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461068" y="4485374"/>
            <a:ext cx="1338003" cy="1830602"/>
          </a:xfrm>
          <a:custGeom>
            <a:avLst/>
            <a:gdLst/>
            <a:ahLst/>
            <a:cxnLst/>
            <a:rect l="l" t="t" r="r" b="b"/>
            <a:pathLst>
              <a:path w="1338003" h="1830602">
                <a:moveTo>
                  <a:pt x="0" y="0"/>
                </a:moveTo>
                <a:lnTo>
                  <a:pt x="1338003" y="0"/>
                </a:lnTo>
                <a:lnTo>
                  <a:pt x="1338003" y="1830602"/>
                </a:lnTo>
                <a:lnTo>
                  <a:pt x="0" y="1830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3582777" y="4485374"/>
            <a:ext cx="1640677" cy="1830602"/>
          </a:xfrm>
          <a:custGeom>
            <a:avLst/>
            <a:gdLst/>
            <a:ahLst/>
            <a:cxnLst/>
            <a:rect l="l" t="t" r="r" b="b"/>
            <a:pathLst>
              <a:path w="1640677" h="1830602">
                <a:moveTo>
                  <a:pt x="0" y="0"/>
                </a:moveTo>
                <a:lnTo>
                  <a:pt x="1640677" y="0"/>
                </a:lnTo>
                <a:lnTo>
                  <a:pt x="1640677" y="1830602"/>
                </a:lnTo>
                <a:lnTo>
                  <a:pt x="0" y="1830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92965" y="1375750"/>
            <a:ext cx="9468194" cy="90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기대 효과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81677" y="7733625"/>
            <a:ext cx="3489974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화학 제초제 사용 감소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93473" y="7738387"/>
            <a:ext cx="2869521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비용 및 인력 절감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45141" y="7735212"/>
            <a:ext cx="3398623" cy="52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물리적 부상 위험 감소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54160" y="2931687"/>
            <a:ext cx="1638336" cy="16383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583757" y="3064231"/>
            <a:ext cx="1160091" cy="1201798"/>
          </a:xfrm>
          <a:custGeom>
            <a:avLst/>
            <a:gdLst/>
            <a:ahLst/>
            <a:cxnLst/>
            <a:rect l="l" t="t" r="r" b="b"/>
            <a:pathLst>
              <a:path w="1160091" h="1201798">
                <a:moveTo>
                  <a:pt x="0" y="0"/>
                </a:moveTo>
                <a:lnTo>
                  <a:pt x="1160091" y="0"/>
                </a:lnTo>
                <a:lnTo>
                  <a:pt x="1160091" y="1201798"/>
                </a:lnTo>
                <a:lnTo>
                  <a:pt x="0" y="120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43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9804" y="3692041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46179" y="2725161"/>
            <a:ext cx="4537689" cy="52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ⅱ. 보도블럭 잡초제거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42094" y="6004305"/>
            <a:ext cx="4537689" cy="52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 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9804" y="6004711"/>
            <a:ext cx="4537689" cy="52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 효과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1965" y="3671480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1965" y="4828018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44255" y="5983744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1965" y="5984150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19804" y="4848579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필요 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41132" y="3692041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143293" y="3671480"/>
            <a:ext cx="678786" cy="613207"/>
            <a:chOff x="0" y="0"/>
            <a:chExt cx="178775" cy="1615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43293" y="4828018"/>
            <a:ext cx="678786" cy="613207"/>
            <a:chOff x="0" y="0"/>
            <a:chExt cx="178775" cy="1615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041132" y="4848579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핵심 기술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3092" y="2725161"/>
            <a:ext cx="4537689" cy="52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ⅰ. 외래식물 제거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96279">
            <a:off x="6340772" y="615242"/>
            <a:ext cx="8274945" cy="4964967"/>
          </a:xfrm>
          <a:custGeom>
            <a:avLst/>
            <a:gdLst/>
            <a:ahLst/>
            <a:cxnLst/>
            <a:rect l="l" t="t" r="r" b="b"/>
            <a:pathLst>
              <a:path w="8274945" h="4964967">
                <a:moveTo>
                  <a:pt x="0" y="0"/>
                </a:moveTo>
                <a:lnTo>
                  <a:pt x="8274946" y="0"/>
                </a:lnTo>
                <a:lnTo>
                  <a:pt x="8274946" y="4964967"/>
                </a:lnTo>
                <a:lnTo>
                  <a:pt x="0" y="496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816596">
            <a:off x="7323195" y="4110715"/>
            <a:ext cx="9225950" cy="5163295"/>
          </a:xfrm>
          <a:custGeom>
            <a:avLst/>
            <a:gdLst/>
            <a:ahLst/>
            <a:cxnLst/>
            <a:rect l="l" t="t" r="r" b="b"/>
            <a:pathLst>
              <a:path w="9225950" h="5163295">
                <a:moveTo>
                  <a:pt x="0" y="0"/>
                </a:moveTo>
                <a:lnTo>
                  <a:pt x="9225950" y="0"/>
                </a:lnTo>
                <a:lnTo>
                  <a:pt x="9225950" y="5163295"/>
                </a:lnTo>
                <a:lnTo>
                  <a:pt x="0" y="5163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840730">
            <a:off x="2392086" y="1702836"/>
            <a:ext cx="5702373" cy="7606229"/>
          </a:xfrm>
          <a:custGeom>
            <a:avLst/>
            <a:gdLst/>
            <a:ahLst/>
            <a:cxnLst/>
            <a:rect l="l" t="t" r="r" b="b"/>
            <a:pathLst>
              <a:path w="5702373" h="7606229">
                <a:moveTo>
                  <a:pt x="0" y="0"/>
                </a:moveTo>
                <a:lnTo>
                  <a:pt x="5702372" y="0"/>
                </a:lnTo>
                <a:lnTo>
                  <a:pt x="5702372" y="7606230"/>
                </a:lnTo>
                <a:lnTo>
                  <a:pt x="0" y="760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3058" y="4384424"/>
            <a:ext cx="8843140" cy="2366759"/>
          </a:xfrm>
          <a:custGeom>
            <a:avLst/>
            <a:gdLst/>
            <a:ahLst/>
            <a:cxnLst/>
            <a:rect l="l" t="t" r="r" b="b"/>
            <a:pathLst>
              <a:path w="8843140" h="2366759">
                <a:moveTo>
                  <a:pt x="0" y="0"/>
                </a:moveTo>
                <a:lnTo>
                  <a:pt x="8843140" y="0"/>
                </a:lnTo>
                <a:lnTo>
                  <a:pt x="8843140" y="2366760"/>
                </a:lnTo>
                <a:lnTo>
                  <a:pt x="0" y="236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78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791674" y="2960375"/>
            <a:ext cx="9013065" cy="2448755"/>
          </a:xfrm>
          <a:custGeom>
            <a:avLst/>
            <a:gdLst/>
            <a:ahLst/>
            <a:cxnLst/>
            <a:rect l="l" t="t" r="r" b="b"/>
            <a:pathLst>
              <a:path w="9013065" h="2448755">
                <a:moveTo>
                  <a:pt x="0" y="0"/>
                </a:moveTo>
                <a:lnTo>
                  <a:pt x="9013065" y="0"/>
                </a:lnTo>
                <a:lnTo>
                  <a:pt x="9013065" y="2448755"/>
                </a:lnTo>
                <a:lnTo>
                  <a:pt x="0" y="244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634069" y="6751184"/>
            <a:ext cx="10170671" cy="2840370"/>
          </a:xfrm>
          <a:custGeom>
            <a:avLst/>
            <a:gdLst/>
            <a:ahLst/>
            <a:cxnLst/>
            <a:rect l="l" t="t" r="r" b="b"/>
            <a:pathLst>
              <a:path w="10170671" h="2840370">
                <a:moveTo>
                  <a:pt x="0" y="0"/>
                </a:moveTo>
                <a:lnTo>
                  <a:pt x="10170670" y="0"/>
                </a:lnTo>
                <a:lnTo>
                  <a:pt x="10170670" y="2840369"/>
                </a:lnTo>
                <a:lnTo>
                  <a:pt x="0" y="2840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78326"/>
            <a:ext cx="6315966" cy="90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외래종 피해 사례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750" y="9408565"/>
            <a:ext cx="7642819" cy="73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381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출처:           KBS 뉴스(https://news.kbs.co.kr/news/pc/view/view.do?ncd=5468550)</a:t>
            </a:r>
          </a:p>
          <a:p>
            <a:pPr algn="ctr">
              <a:lnSpc>
                <a:spcPts val="1934"/>
              </a:lnSpc>
            </a:pPr>
            <a:r>
              <a:rPr lang="en-US" sz="1381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아세즈 공식 홈페이지(https://asez.org/ko/disrupting_plants/)</a:t>
            </a:r>
          </a:p>
          <a:p>
            <a:pPr algn="ctr">
              <a:lnSpc>
                <a:spcPts val="1934"/>
              </a:lnSpc>
            </a:pPr>
            <a:r>
              <a:rPr lang="en-US" sz="1381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                          충청 뉴스(https://www.ccnnews.co.kr/news/articleView.html?idxno=183257)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206115"/>
            <a:ext cx="7399054" cy="5549291"/>
          </a:xfrm>
          <a:custGeom>
            <a:avLst/>
            <a:gdLst/>
            <a:ahLst/>
            <a:cxnLst/>
            <a:rect l="l" t="t" r="r" b="b"/>
            <a:pathLst>
              <a:path w="7399054" h="5549291">
                <a:moveTo>
                  <a:pt x="0" y="0"/>
                </a:moveTo>
                <a:lnTo>
                  <a:pt x="7399054" y="0"/>
                </a:lnTo>
                <a:lnTo>
                  <a:pt x="7399054" y="5549291"/>
                </a:lnTo>
                <a:lnTo>
                  <a:pt x="0" y="554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860246" y="3206115"/>
            <a:ext cx="7399054" cy="5549291"/>
          </a:xfrm>
          <a:custGeom>
            <a:avLst/>
            <a:gdLst/>
            <a:ahLst/>
            <a:cxnLst/>
            <a:rect l="l" t="t" r="r" b="b"/>
            <a:pathLst>
              <a:path w="7399054" h="5549291">
                <a:moveTo>
                  <a:pt x="0" y="0"/>
                </a:moveTo>
                <a:lnTo>
                  <a:pt x="7399054" y="0"/>
                </a:lnTo>
                <a:lnTo>
                  <a:pt x="7399054" y="5549291"/>
                </a:lnTo>
                <a:lnTo>
                  <a:pt x="0" y="5549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329345"/>
            <a:ext cx="6311148" cy="90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현재 외래종 제거 실태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101488" y="3713984"/>
            <a:ext cx="1942264" cy="2078986"/>
          </a:xfrm>
          <a:custGeom>
            <a:avLst/>
            <a:gdLst/>
            <a:ahLst/>
            <a:cxnLst/>
            <a:rect l="l" t="t" r="r" b="b"/>
            <a:pathLst>
              <a:path w="1942264" h="2078986">
                <a:moveTo>
                  <a:pt x="0" y="0"/>
                </a:moveTo>
                <a:lnTo>
                  <a:pt x="1942264" y="0"/>
                </a:lnTo>
                <a:lnTo>
                  <a:pt x="1942264" y="2078987"/>
                </a:lnTo>
                <a:lnTo>
                  <a:pt x="0" y="2078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572960" y="5559978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외래식물 번식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498541" y="3346172"/>
            <a:ext cx="3137722" cy="3137722"/>
          </a:xfrm>
          <a:custGeom>
            <a:avLst/>
            <a:gdLst/>
            <a:ahLst/>
            <a:cxnLst/>
            <a:rect l="l" t="t" r="r" b="b"/>
            <a:pathLst>
              <a:path w="3137722" h="3137722">
                <a:moveTo>
                  <a:pt x="0" y="0"/>
                </a:moveTo>
                <a:lnTo>
                  <a:pt x="3137723" y="0"/>
                </a:lnTo>
                <a:lnTo>
                  <a:pt x="3137723" y="3137722"/>
                </a:lnTo>
                <a:lnTo>
                  <a:pt x="0" y="313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5787240" y="5559978"/>
            <a:ext cx="2925581" cy="29255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토종식물 멸종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572078" y="4084720"/>
            <a:ext cx="3485425" cy="1660625"/>
          </a:xfrm>
          <a:custGeom>
            <a:avLst/>
            <a:gdLst/>
            <a:ahLst/>
            <a:cxnLst/>
            <a:rect l="l" t="t" r="r" b="b"/>
            <a:pathLst>
              <a:path w="3485425" h="1660625">
                <a:moveTo>
                  <a:pt x="0" y="0"/>
                </a:moveTo>
                <a:lnTo>
                  <a:pt x="3485425" y="0"/>
                </a:lnTo>
                <a:lnTo>
                  <a:pt x="3485425" y="1660626"/>
                </a:lnTo>
                <a:lnTo>
                  <a:pt x="0" y="1660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8705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998572" y="5493166"/>
            <a:ext cx="2925581" cy="29255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생태계</a:t>
              </a: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파괴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513681">
            <a:off x="12975464" y="3444403"/>
            <a:ext cx="3566140" cy="2618150"/>
          </a:xfrm>
          <a:custGeom>
            <a:avLst/>
            <a:gdLst/>
            <a:ahLst/>
            <a:cxnLst/>
            <a:rect l="l" t="t" r="r" b="b"/>
            <a:pathLst>
              <a:path w="3566140" h="2618150">
                <a:moveTo>
                  <a:pt x="0" y="0"/>
                </a:moveTo>
                <a:lnTo>
                  <a:pt x="3566140" y="0"/>
                </a:lnTo>
                <a:lnTo>
                  <a:pt x="3566140" y="2618149"/>
                </a:lnTo>
                <a:lnTo>
                  <a:pt x="0" y="2618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260" b="-5210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209903" y="5493166"/>
            <a:ext cx="2925581" cy="29255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노동력</a:t>
              </a: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소모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375750"/>
            <a:ext cx="6287000" cy="90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해결하고자 하는 문제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93244" y="3293825"/>
            <a:ext cx="7795640" cy="5193096"/>
          </a:xfrm>
          <a:custGeom>
            <a:avLst/>
            <a:gdLst/>
            <a:ahLst/>
            <a:cxnLst/>
            <a:rect l="l" t="t" r="r" b="b"/>
            <a:pathLst>
              <a:path w="7795640" h="5193096">
                <a:moveTo>
                  <a:pt x="0" y="0"/>
                </a:moveTo>
                <a:lnTo>
                  <a:pt x="7795640" y="0"/>
                </a:lnTo>
                <a:lnTo>
                  <a:pt x="7795640" y="5193096"/>
                </a:lnTo>
                <a:lnTo>
                  <a:pt x="0" y="519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374480"/>
            <a:ext cx="5465963" cy="90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필요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9456" y="4432130"/>
            <a:ext cx="6088099" cy="2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외래 식물 판별</a:t>
            </a:r>
          </a:p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산악지형 이동</a:t>
            </a:r>
          </a:p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식물 제거 기능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29" b="-3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91031" y="903660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7" y="0"/>
                </a:lnTo>
                <a:lnTo>
                  <a:pt x="639547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35114" y="1375750"/>
            <a:ext cx="9468194" cy="90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기대 효과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6312" y="4147793"/>
            <a:ext cx="2925581" cy="29255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외래식물 번식억제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89194" y="4147793"/>
            <a:ext cx="2925581" cy="29255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토종식물 보존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3225" y="4147793"/>
            <a:ext cx="2925581" cy="29255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생태계</a:t>
              </a: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보존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56106" y="4147793"/>
            <a:ext cx="2925581" cy="29255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노동력</a:t>
              </a: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감소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2777490"/>
            <a:ext cx="8115300" cy="6310968"/>
          </a:xfrm>
          <a:custGeom>
            <a:avLst/>
            <a:gdLst/>
            <a:ahLst/>
            <a:cxnLst/>
            <a:rect l="l" t="t" r="r" b="b"/>
            <a:pathLst>
              <a:path w="8115300" h="6310968">
                <a:moveTo>
                  <a:pt x="0" y="0"/>
                </a:moveTo>
                <a:lnTo>
                  <a:pt x="8115300" y="0"/>
                </a:lnTo>
                <a:lnTo>
                  <a:pt x="8115300" y="6310968"/>
                </a:lnTo>
                <a:lnTo>
                  <a:pt x="0" y="63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376093"/>
            <a:ext cx="9468194" cy="90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보도블럭 잡초 제거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793" y="2823396"/>
            <a:ext cx="6156004" cy="100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 선정 이유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154" y="3983493"/>
            <a:ext cx="7464544" cy="26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물리적 부상 위험</a:t>
            </a:r>
          </a:p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화학 제초제 사용</a:t>
            </a:r>
          </a:p>
          <a:p>
            <a:pPr marL="795912" lvl="1" indent="-397956" algn="l">
              <a:lnSpc>
                <a:spcPts val="7004"/>
              </a:lnSpc>
              <a:buFont typeface="Arial"/>
              <a:buChar char="•"/>
            </a:pPr>
            <a:r>
              <a:rPr lang="en-US" sz="3686" spc="-10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비용과 많은 인력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20530" y="9201150"/>
            <a:ext cx="8138770" cy="103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spc="-13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담양읍 잡초제거 사업 ‘실효’ 거둬현수막 재활용 쾌적한 거리환경 조성 한몫 잡초방지 및 예산절감 도시미관 유지 ‘일석삼조’</a:t>
            </a:r>
          </a:p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1964" spc="-13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장광호 국장  | - 담양인신문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577</Words>
  <Application>Microsoft Office PowerPoint</Application>
  <PresentationFormat>사용자 지정</PresentationFormat>
  <Paragraphs>106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Nanum Gothic Bold</vt:lpstr>
      <vt:lpstr>Arial</vt:lpstr>
      <vt:lpstr>Inter Bold</vt:lpstr>
      <vt:lpstr>Calibri</vt:lpstr>
      <vt:lpstr>Jeju Hallasan</vt:lpstr>
      <vt:lpstr>윤고딕 Semi-Bold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캡디 2주차 발표</dc:title>
  <dc:creator>USER</dc:creator>
  <cp:lastModifiedBy>현서 신</cp:lastModifiedBy>
  <cp:revision>2</cp:revision>
  <dcterms:created xsi:type="dcterms:W3CDTF">2006-08-16T00:00:00Z</dcterms:created>
  <dcterms:modified xsi:type="dcterms:W3CDTF">2024-09-11T07:21:55Z</dcterms:modified>
  <dc:identifier>DAGQVut3r4E</dc:identifier>
</cp:coreProperties>
</file>